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272" r:id="rId2"/>
    <p:sldId id="256" r:id="rId3"/>
    <p:sldId id="257" r:id="rId4"/>
    <p:sldId id="264" r:id="rId5"/>
    <p:sldId id="265" r:id="rId6"/>
    <p:sldId id="270" r:id="rId7"/>
    <p:sldId id="271" r:id="rId8"/>
    <p:sldId id="277" r:id="rId9"/>
    <p:sldId id="273" r:id="rId10"/>
    <p:sldId id="275" r:id="rId11"/>
    <p:sldId id="276" r:id="rId12"/>
    <p:sldId id="274" r:id="rId13"/>
    <p:sldId id="280" r:id="rId14"/>
    <p:sldId id="266" r:id="rId15"/>
    <p:sldId id="279" r:id="rId16"/>
    <p:sldId id="281" r:id="rId17"/>
    <p:sldId id="287" r:id="rId18"/>
    <p:sldId id="286" r:id="rId19"/>
    <p:sldId id="282" r:id="rId20"/>
    <p:sldId id="284" r:id="rId21"/>
    <p:sldId id="288" r:id="rId22"/>
    <p:sldId id="289" r:id="rId23"/>
    <p:sldId id="290" r:id="rId24"/>
    <p:sldId id="278" r:id="rId25"/>
    <p:sldId id="260" r:id="rId26"/>
  </p:sldIdLst>
  <p:sldSz cx="12192000" cy="6858000"/>
  <p:notesSz cx="6797675" cy="9926638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snapVertSplitter="1" vertBarState="minimized" horzBarState="maximized">
    <p:restoredLeft sz="6983" autoAdjust="0"/>
    <p:restoredTop sz="86449" autoAdjust="0"/>
  </p:normalViewPr>
  <p:slideViewPr>
    <p:cSldViewPr snapToGrid="0">
      <p:cViewPr varScale="1">
        <p:scale>
          <a:sx n="78" d="100"/>
          <a:sy n="78" d="100"/>
        </p:scale>
        <p:origin x="1170" y="5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B754F4-1C0F-4146-AE4C-B791D37D1496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2DFA83-1216-4A32-A47C-964999FA500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0189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smtClean="0"/>
              <a:t>To provided information on how you can support your child in regards to academic excellence.</a:t>
            </a:r>
            <a:endParaRPr lang="en-GB" dirty="0" smtClean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of the curriculum provided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of the way in which assessment will take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6">
                    <a:lumMod val="75000"/>
                  </a:schemeClr>
                </a:solidFill>
              </a:rPr>
              <a:t>Understanding of School expectations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smtClean="0"/>
              <a:t>To provided information on how to support your child to stay safe and healthy.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PSHCE/SMSC –program, how it is taught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Extra- curricular – educational, clubs, passport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Behaviour code –school rules, iris,, </a:t>
            </a:r>
            <a:r>
              <a:rPr lang="en-GB" dirty="0" err="1" smtClean="0">
                <a:solidFill>
                  <a:srgbClr val="0070C0"/>
                </a:solidFill>
              </a:rPr>
              <a:t>redits</a:t>
            </a:r>
            <a:r>
              <a:rPr lang="en-GB" dirty="0" smtClean="0">
                <a:solidFill>
                  <a:srgbClr val="0070C0"/>
                </a:solidFill>
              </a:rPr>
              <a:t>, bullying, Poster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E- safety – </a:t>
            </a:r>
            <a:r>
              <a:rPr lang="en-GB" dirty="0" err="1" smtClean="0">
                <a:solidFill>
                  <a:srgbClr val="0070C0"/>
                </a:solidFill>
              </a:rPr>
              <a:t>impero</a:t>
            </a:r>
            <a:r>
              <a:rPr lang="en-GB" dirty="0" smtClean="0">
                <a:solidFill>
                  <a:srgbClr val="0070C0"/>
                </a:solidFill>
              </a:rPr>
              <a:t>,)</a:t>
            </a:r>
          </a:p>
          <a:p>
            <a:endParaRPr lang="en-GB" dirty="0" smtClean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Who to contact :-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501621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-Discuss</a:t>
            </a:r>
            <a:r>
              <a:rPr lang="en-GB" baseline="0" dirty="0" smtClean="0"/>
              <a:t> home school agreement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89034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-Discuss</a:t>
            </a:r>
            <a:r>
              <a:rPr lang="en-GB" baseline="0" dirty="0" smtClean="0"/>
              <a:t> home school agreement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78546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Our</a:t>
            </a:r>
            <a:r>
              <a:rPr lang="en-GB" baseline="0" dirty="0" smtClean="0"/>
              <a:t> expectations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32706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</a:t>
            </a:r>
            <a:r>
              <a:rPr lang="en-GB" baseline="0" dirty="0" smtClean="0"/>
              <a:t> Add MRA slide which suggests ways students can organise their learning at home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8355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394260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Everywhere- every lesson speaking and listen and writing everyone's responsibility</a:t>
            </a:r>
          </a:p>
          <a:p>
            <a:r>
              <a:rPr lang="en-GB" dirty="0" smtClean="0"/>
              <a:t>Encourage</a:t>
            </a:r>
            <a:r>
              <a:rPr lang="en-GB" baseline="0" dirty="0" smtClean="0"/>
              <a:t> </a:t>
            </a:r>
            <a:r>
              <a:rPr lang="en-GB" baseline="0" smtClean="0"/>
              <a:t>their child to read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Everywhere- mathematical understanding in all subjects- statistics use of number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998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3099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However we are not a school</a:t>
            </a:r>
            <a:r>
              <a:rPr lang="en-GB" baseline="0" dirty="0" smtClean="0"/>
              <a:t> who will ever say it does not exist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04657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0405088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19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3112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smtClean="0"/>
              <a:t>To provide information on how you can support your child in regards to academic excellence.</a:t>
            </a:r>
            <a:endParaRPr lang="en-GB" dirty="0" smtClean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of the curriculum provided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of the way in which assessment will take place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chemeClr val="accent6">
                    <a:lumMod val="75000"/>
                  </a:schemeClr>
                </a:solidFill>
              </a:rPr>
              <a:t>Understanding of School expectations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>
              <a:solidFill>
                <a:schemeClr val="accent6">
                  <a:lumMod val="75000"/>
                </a:schemeClr>
              </a:solidFill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 dirty="0" smtClean="0"/>
              <a:t>To provide information on how to support your child to stay safe and healthy.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Understanding PSHCE/SMSC –program, how it is taught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Extra- curricular – educational, clubs, passport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Behaviour code –school rules, iris,, </a:t>
            </a:r>
            <a:r>
              <a:rPr lang="en-GB" dirty="0" err="1" smtClean="0">
                <a:solidFill>
                  <a:srgbClr val="0070C0"/>
                </a:solidFill>
              </a:rPr>
              <a:t>redits</a:t>
            </a:r>
            <a:r>
              <a:rPr lang="en-GB" dirty="0" smtClean="0">
                <a:solidFill>
                  <a:srgbClr val="0070C0"/>
                </a:solidFill>
              </a:rPr>
              <a:t>, bullying, Poster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0070C0"/>
                </a:solidFill>
              </a:rPr>
              <a:t>E- safety – </a:t>
            </a:r>
            <a:r>
              <a:rPr lang="en-GB" dirty="0" err="1" smtClean="0">
                <a:solidFill>
                  <a:srgbClr val="0070C0"/>
                </a:solidFill>
              </a:rPr>
              <a:t>impero</a:t>
            </a:r>
            <a:r>
              <a:rPr lang="en-GB" dirty="0" smtClean="0">
                <a:solidFill>
                  <a:srgbClr val="0070C0"/>
                </a:solidFill>
              </a:rPr>
              <a:t>,)</a:t>
            </a:r>
          </a:p>
          <a:p>
            <a:endParaRPr lang="en-GB" dirty="0" smtClean="0">
              <a:solidFill>
                <a:srgbClr val="0070C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>
                <a:solidFill>
                  <a:srgbClr val="FF0000"/>
                </a:solidFill>
              </a:rPr>
              <a:t>Who to contact :-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592442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347972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415487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4508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2733807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Everywhere- every lesson speaking and listen and writing everyone's responsibility</a:t>
            </a:r>
          </a:p>
          <a:p>
            <a:r>
              <a:rPr lang="en-GB" dirty="0" smtClean="0"/>
              <a:t>Encourage</a:t>
            </a:r>
            <a:r>
              <a:rPr lang="en-GB" baseline="0" dirty="0" smtClean="0"/>
              <a:t> </a:t>
            </a:r>
            <a:r>
              <a:rPr lang="en-GB" baseline="0" smtClean="0"/>
              <a:t>their child to read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Everywhere- mathematical understanding in all subjects- statistics use of number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24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80737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Importance</a:t>
            </a:r>
            <a:r>
              <a:rPr lang="en-GB" baseline="0" dirty="0" smtClean="0"/>
              <a:t> of being organised</a:t>
            </a:r>
          </a:p>
          <a:p>
            <a:r>
              <a:rPr lang="en-GB" baseline="0" dirty="0" smtClean="0"/>
              <a:t>Draw attention to the booklet- topics and how to support the child</a:t>
            </a:r>
          </a:p>
          <a:p>
            <a:r>
              <a:rPr lang="en-GB" baseline="0" dirty="0" smtClean="0"/>
              <a:t>Students are </a:t>
            </a:r>
            <a:r>
              <a:rPr lang="en-GB" baseline="0" dirty="0" err="1" smtClean="0"/>
              <a:t>seted</a:t>
            </a:r>
            <a:r>
              <a:rPr lang="en-GB" baseline="0" dirty="0" smtClean="0"/>
              <a:t> in all subjects except exp. arts, technology, this is for ability appropriate teaching</a:t>
            </a:r>
          </a:p>
          <a:p>
            <a:r>
              <a:rPr lang="en-GB" baseline="0" dirty="0" smtClean="0"/>
              <a:t>- Based on KS2 data – students are not restricted to improvement as progress will be measured through assessments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400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Everywhere- every lesson speaking and listen and writing everyone's responsibility</a:t>
            </a:r>
          </a:p>
          <a:p>
            <a:r>
              <a:rPr lang="en-GB" dirty="0" smtClean="0"/>
              <a:t>Encourage</a:t>
            </a:r>
            <a:r>
              <a:rPr lang="en-GB" baseline="0" dirty="0" smtClean="0"/>
              <a:t> their child to read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Everywhere- mathematical understanding in all subjects- statistics use of number</a:t>
            </a:r>
          </a:p>
          <a:p>
            <a:endParaRPr lang="en-GB" dirty="0" smtClean="0"/>
          </a:p>
          <a:p>
            <a:r>
              <a:rPr lang="en-GB" dirty="0" smtClean="0"/>
              <a:t>Narrowing differences -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12558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Explain</a:t>
            </a:r>
            <a:r>
              <a:rPr lang="en-GB" baseline="0" dirty="0" smtClean="0"/>
              <a:t> the format of assessment weeks</a:t>
            </a:r>
          </a:p>
          <a:p>
            <a:endParaRPr lang="en-GB" baseline="0" dirty="0" smtClean="0"/>
          </a:p>
          <a:p>
            <a:r>
              <a:rPr lang="en-GB" baseline="0" dirty="0" smtClean="0"/>
              <a:t>Revision material- class book or revision guides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1812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-Discuss what to do if your child is not coming school.</a:t>
            </a:r>
          </a:p>
          <a:p>
            <a:endParaRPr lang="en-GB" dirty="0" smtClean="0"/>
          </a:p>
          <a:p>
            <a:r>
              <a:rPr lang="en-GB" dirty="0" smtClean="0"/>
              <a:t>Also what we do if child feels unwell</a:t>
            </a:r>
          </a:p>
          <a:p>
            <a:endParaRPr lang="en-GB" dirty="0" smtClean="0"/>
          </a:p>
          <a:p>
            <a:r>
              <a:rPr lang="en-GB" dirty="0" smtClean="0"/>
              <a:t>Below 95% we refer to EWO</a:t>
            </a:r>
            <a:r>
              <a:rPr lang="en-GB" baseline="0" dirty="0" smtClean="0"/>
              <a:t> within the school</a:t>
            </a:r>
            <a:r>
              <a:rPr lang="en-GB" dirty="0" smtClean="0"/>
              <a:t>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23486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79936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-Mention</a:t>
            </a:r>
            <a:r>
              <a:rPr lang="en-GB" baseline="0" dirty="0" smtClean="0"/>
              <a:t> it is important that the student brings a note in regardless of the above for his/her file.</a:t>
            </a:r>
          </a:p>
          <a:p>
            <a:r>
              <a:rPr lang="en-GB" baseline="0" dirty="0" smtClean="0"/>
              <a:t>It must be signed by the parent/carer</a:t>
            </a:r>
          </a:p>
          <a:p>
            <a:endParaRPr lang="en-GB" baseline="0" dirty="0" smtClean="0"/>
          </a:p>
          <a:p>
            <a:r>
              <a:rPr lang="en-GB" baseline="0" dirty="0" smtClean="0"/>
              <a:t>- Explain that it is the </a:t>
            </a:r>
            <a:r>
              <a:rPr lang="en-GB" baseline="0" dirty="0" err="1" smtClean="0"/>
              <a:t>childs</a:t>
            </a:r>
            <a:r>
              <a:rPr lang="en-GB" baseline="0" dirty="0" smtClean="0"/>
              <a:t> responsibility to catch up on any missed work including any homework set when they were away</a:t>
            </a:r>
          </a:p>
          <a:p>
            <a:endParaRPr lang="en-GB" baseline="0" dirty="0" smtClean="0"/>
          </a:p>
          <a:p>
            <a:endParaRPr lang="en-GB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925985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-Mention punctuality is important</a:t>
            </a:r>
            <a:r>
              <a:rPr lang="en-GB" baseline="0" dirty="0" smtClean="0"/>
              <a:t> in jobs – consistently late and you lose your job</a:t>
            </a:r>
            <a:endParaRPr lang="en-GB" dirty="0" smtClean="0"/>
          </a:p>
          <a:p>
            <a:r>
              <a:rPr lang="en-GB" dirty="0" smtClean="0"/>
              <a:t>Mention references for</a:t>
            </a:r>
            <a:r>
              <a:rPr lang="en-GB" baseline="0" dirty="0" smtClean="0"/>
              <a:t> college and how we have to be honest</a:t>
            </a:r>
            <a:r>
              <a:rPr lang="en-GB" dirty="0" smtClean="0"/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1" dirty="0" smtClean="0">
                <a:solidFill>
                  <a:srgbClr val="4472C4">
                    <a:lumMod val="75000"/>
                  </a:srgbClr>
                </a:solidFill>
              </a:rPr>
              <a:t>Being on time will help you to be relaxed and focused first thing in the morning</a:t>
            </a:r>
          </a:p>
          <a:p>
            <a:endParaRPr lang="en-GB" dirty="0" smtClean="0"/>
          </a:p>
          <a:p>
            <a:r>
              <a:rPr lang="en-GB" dirty="0" smtClean="0"/>
              <a:t>Mention</a:t>
            </a:r>
            <a:r>
              <a:rPr lang="en-GB" baseline="0" dirty="0" smtClean="0"/>
              <a:t> sanctions for students who are late in the morning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2DFA83-1216-4A32-A47C-964999FA5007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73282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0436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4781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7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578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07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67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8110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9073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0888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5104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9087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0491B3-23E4-48FE-8759-E0764BEC4FED}" type="datetimeFigureOut">
              <a:rPr lang="en-GB" smtClean="0"/>
              <a:t>01/02/2017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8C2D6F-3E6B-466C-B168-655D8A4B8A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97397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notesSlide" Target="../notesSlides/notesSlide11.xml"/><Relationship Id="rId7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g"/><Relationship Id="rId5" Type="http://schemas.openxmlformats.org/officeDocument/2006/relationships/image" Target="../media/image8.jp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2.png"/><Relationship Id="rId9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0.png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2.pn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hyperlink" Target="mailto:info@bramptonmanor.org" TargetMode="Externa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69835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3901807" y="6216818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578033" y="855943"/>
            <a:ext cx="10116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GB" dirty="0"/>
          </a:p>
          <a:p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3773" y="1135810"/>
            <a:ext cx="11439525" cy="412432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532479" y="233421"/>
            <a:ext cx="708547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4800" b="1" dirty="0" smtClean="0">
                <a:solidFill>
                  <a:srgbClr val="4472C4">
                    <a:lumMod val="75000"/>
                  </a:srgbClr>
                </a:solidFill>
              </a:rPr>
              <a:t>Brampton Manor Academy</a:t>
            </a:r>
            <a:endParaRPr lang="en-GB" sz="4800" dirty="0"/>
          </a:p>
        </p:txBody>
      </p:sp>
      <p:sp>
        <p:nvSpPr>
          <p:cNvPr id="6" name="Rectangle 5"/>
          <p:cNvSpPr/>
          <p:nvPr/>
        </p:nvSpPr>
        <p:spPr>
          <a:xfrm>
            <a:off x="2604435" y="5229307"/>
            <a:ext cx="701351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GB" sz="4800" b="1" dirty="0" smtClean="0">
                <a:solidFill>
                  <a:srgbClr val="4472C4">
                    <a:lumMod val="75000"/>
                  </a:srgbClr>
                </a:solidFill>
              </a:rPr>
              <a:t>Year 7 Information Evening</a:t>
            </a:r>
            <a:endParaRPr lang="en-GB" sz="4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6683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189132" y="6216818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0966" y="185384"/>
            <a:ext cx="115018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b="1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 SCHOOL AGREEMENT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179221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Expectations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52070" t="15812" r="21937" b="16895"/>
          <a:stretch/>
        </p:blipFill>
        <p:spPr>
          <a:xfrm>
            <a:off x="2459908" y="636408"/>
            <a:ext cx="4006387" cy="53265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0938" y="636408"/>
            <a:ext cx="4159570" cy="5326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8739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386818"/>
            <a:ext cx="2895721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OUR SCHOOL RULES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1" name="Object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141003"/>
              </p:ext>
            </p:extLst>
          </p:nvPr>
        </p:nvGraphicFramePr>
        <p:xfrm>
          <a:off x="4130675" y="495300"/>
          <a:ext cx="3911889" cy="55403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72" name="Document" r:id="rId7" imgW="11260731" imgH="15944279" progId="Word.Document.12">
                  <p:embed/>
                </p:oleObj>
              </mc:Choice>
              <mc:Fallback>
                <p:oleObj name="Document" r:id="rId7" imgW="11260731" imgH="1594427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130675" y="495300"/>
                        <a:ext cx="3911889" cy="55403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396771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18829" y="456673"/>
            <a:ext cx="3401330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UNIFORM AND EQUIPMENTS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573"/>
          <a:stretch/>
        </p:blipFill>
        <p:spPr>
          <a:xfrm>
            <a:off x="911118" y="3052617"/>
            <a:ext cx="3382055" cy="263905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4"/>
          <a:stretch/>
        </p:blipFill>
        <p:spPr>
          <a:xfrm>
            <a:off x="5780588" y="2910911"/>
            <a:ext cx="4883691" cy="300042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834325" y="922208"/>
            <a:ext cx="1079469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Come to school ready for learning in the correct uniform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Ensure you have your Pens, Pencils, Rulers, Exercise Books, Diary and an A4 bag</a:t>
            </a:r>
          </a:p>
          <a:p>
            <a:pPr lvl="0"/>
            <a:endParaRPr lang="en-GB" dirty="0">
              <a:solidFill>
                <a:srgbClr val="4472C4">
                  <a:lumMod val="75000"/>
                </a:srgb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22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7672116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HOMEWORK – DEVELOPING INDEPENDENT LEARNING SKILLS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68144" y="1180445"/>
            <a:ext cx="1083816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Homework provides our students with the opportunities to develop valuable independent learning skills.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GB" sz="5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 home learning skills are varied and include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Questions to check understanding and consolidate learning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Research-based activities</a:t>
            </a:r>
          </a:p>
          <a:p>
            <a:pPr marL="1200150" lvl="2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Individual/group projects</a:t>
            </a:r>
          </a:p>
          <a:p>
            <a:pPr lvl="2"/>
            <a:endParaRPr lang="en-GB" sz="7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Students will receive homework in each subject every week. Each homework is 30 minutes long.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sz="11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There is a lunchtime and after-school homework club to help students with their homework.</a:t>
            </a:r>
          </a:p>
          <a:p>
            <a:pPr lvl="0"/>
            <a:endParaRPr lang="en-GB" b="1" dirty="0">
              <a:solidFill>
                <a:srgbClr val="4472C4">
                  <a:lumMod val="75000"/>
                </a:srgbClr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7348497"/>
              </p:ext>
            </p:extLst>
          </p:nvPr>
        </p:nvGraphicFramePr>
        <p:xfrm>
          <a:off x="834325" y="3840747"/>
          <a:ext cx="10180955" cy="176098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745615"/>
                <a:gridCol w="1686560"/>
                <a:gridCol w="2512060"/>
                <a:gridCol w="2981960"/>
                <a:gridCol w="1254760"/>
              </a:tblGrid>
              <a:tr h="208915">
                <a:tc gridSpan="5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HOME LEARNING TIMETABLE (30 minutes per subject each week)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</a:tr>
              <a:tr h="6032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MONDAY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TUESDAY</a:t>
                      </a:r>
                      <a:endParaRPr lang="en-GB" sz="18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WEDNESDAY</a:t>
                      </a:r>
                      <a:endParaRPr lang="en-GB" sz="1800" b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THURSDAY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FRIDAY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  <a:tr h="60071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MUSIC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HISTORY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DRAMA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FRENCH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GEOGRAPHY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PE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CHEMISTRY 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PHYSICS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RELIGIOUS</a:t>
                      </a:r>
                      <a:r>
                        <a:rPr lang="en-GB" sz="1800" b="1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STUDIES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FOOD &amp; NUTRITION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ENGLISH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COMPUTING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DESIGN</a:t>
                      </a:r>
                      <a:r>
                        <a:rPr lang="en-GB" sz="1800" b="1" baseline="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&amp; TECHNOLOGY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MATHS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ART 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BIOLOGY</a:t>
                      </a:r>
                      <a:endParaRPr lang="en-GB" sz="1800" b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0727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>
              <a:solidFill>
                <a:prstClr val="black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prstClr val="whit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prstClr val="white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20877" t="12924" r="20790" b="13626"/>
          <a:stretch/>
        </p:blipFill>
        <p:spPr>
          <a:xfrm>
            <a:off x="2407781" y="641322"/>
            <a:ext cx="7571874" cy="536293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0617" y="2234819"/>
            <a:ext cx="2826415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Homework clearly copied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rom board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3625060" y="2208863"/>
            <a:ext cx="720730" cy="394134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2164" y="3508896"/>
            <a:ext cx="1915909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Due date clearly 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stated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681409" y="2300603"/>
            <a:ext cx="2676654" cy="1505938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10363200" y="3822583"/>
            <a:ext cx="1133644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Parent 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8165432" y="4120251"/>
            <a:ext cx="2005996" cy="724465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363200" y="4909614"/>
            <a:ext cx="1313180" cy="646331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Form tutor </a:t>
            </a:r>
          </a:p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signature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8" name="Straight Arrow Connector 17"/>
          <p:cNvCxnSpPr>
            <a:stCxn id="17" idx="1"/>
          </p:cNvCxnSpPr>
          <p:nvPr/>
        </p:nvCxnSpPr>
        <p:spPr>
          <a:xfrm flipH="1" flipV="1">
            <a:off x="9497292" y="5029381"/>
            <a:ext cx="865908" cy="203399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180966" y="226120"/>
            <a:ext cx="6230592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RECORDING AND MONITORING OF HOMEWORK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317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5" grpId="0" animBg="1"/>
      <p:bldP spid="19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8144" y="709874"/>
            <a:ext cx="6693268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 WILL  DO TO SUPPORT YOU AND YOUR CHILD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45671" y="1434026"/>
            <a:ext cx="964695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Provide high quality teaching to enable your child to learn and make progress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Personalise learning to enable every student to make aspirational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progress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Have high expectations of what your child can achieve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Respond promptly and robustly to any concerns you raise with us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1443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3431" t="31550" r="59380" b="24005"/>
          <a:stretch/>
        </p:blipFill>
        <p:spPr>
          <a:xfrm>
            <a:off x="3357547" y="741825"/>
            <a:ext cx="5007135" cy="4859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057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4477095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KEEPING OUR CHILDREN SAFE</a:t>
            </a:r>
            <a:endParaRPr lang="en-GB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128831" y="711766"/>
            <a:ext cx="8707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5">
                    <a:lumMod val="50000"/>
                  </a:schemeClr>
                </a:solidFill>
              </a:rPr>
              <a:t>.</a:t>
            </a:r>
            <a:endParaRPr lang="en-GB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71916" y="318701"/>
            <a:ext cx="2496568" cy="3447642"/>
          </a:xfrm>
          <a:prstGeom prst="rect">
            <a:avLst/>
          </a:prstGeom>
        </p:spPr>
      </p:pic>
      <p:sp>
        <p:nvSpPr>
          <p:cNvPr id="38" name="Text Box 31"/>
          <p:cNvSpPr txBox="1">
            <a:spLocks noChangeArrowheads="1"/>
          </p:cNvSpPr>
          <p:nvPr/>
        </p:nvSpPr>
        <p:spPr bwMode="auto">
          <a:xfrm>
            <a:off x="3925618" y="5649426"/>
            <a:ext cx="2458228" cy="3625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Mr Howard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Yr</a:t>
            </a:r>
            <a:r>
              <a:rPr kumimoji="0" lang="en-GB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7 Behaviour Support Manager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57" name="Picture 37" descr="74-77D8A69461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42" t="1294" r="7321" b="23732"/>
          <a:stretch>
            <a:fillRect/>
          </a:stretch>
        </p:blipFill>
        <p:spPr bwMode="auto">
          <a:xfrm>
            <a:off x="4573049" y="4544553"/>
            <a:ext cx="1166301" cy="10503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</p:pic>
      <p:sp>
        <p:nvSpPr>
          <p:cNvPr id="35" name="Text Box 28"/>
          <p:cNvSpPr txBox="1">
            <a:spLocks noChangeArrowheads="1"/>
          </p:cNvSpPr>
          <p:nvPr/>
        </p:nvSpPr>
        <p:spPr bwMode="auto">
          <a:xfrm>
            <a:off x="4000347" y="2985632"/>
            <a:ext cx="2254947" cy="2740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600" b="1" i="0" u="none" strike="noStrike" cap="none" normalizeH="0" baseline="0" dirty="0" smtClean="0">
                <a:ln>
                  <a:noFill/>
                </a:ln>
                <a:solidFill>
                  <a:srgbClr val="FF0000"/>
                </a:solidFill>
                <a:effectLst/>
                <a:latin typeface="Tahoma" panose="020B0604030504040204" pitchFamily="34" charset="0"/>
              </a:rPr>
              <a:t>We are here to help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Text Box 32"/>
          <p:cNvSpPr txBox="1">
            <a:spLocks noChangeArrowheads="1"/>
          </p:cNvSpPr>
          <p:nvPr/>
        </p:nvSpPr>
        <p:spPr bwMode="auto">
          <a:xfrm>
            <a:off x="4231581" y="4146394"/>
            <a:ext cx="1846303" cy="2536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in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  <p:txBody>
          <a:bodyPr vert="horz" wrap="square" lIns="36576" tIns="36576" rIns="36576" bIns="36576" numCol="1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Mrs A Bhunjun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Progress Leader— </a:t>
            </a:r>
            <a:r>
              <a:rPr kumimoji="0" lang="en-GB" altLang="en-US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Yr</a:t>
            </a:r>
            <a:r>
              <a:rPr kumimoji="0" lang="en-GB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Tahoma" panose="020B0604030504040204" pitchFamily="34" charset="0"/>
              </a:rPr>
              <a:t> 7</a:t>
            </a: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5158" name="Picture 38" descr="20-1A71B334DF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" t="2179" r="5223" b="25024"/>
          <a:stretch>
            <a:fillRect/>
          </a:stretch>
        </p:blipFill>
        <p:spPr bwMode="auto">
          <a:xfrm>
            <a:off x="4573049" y="3264527"/>
            <a:ext cx="1163369" cy="776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25400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CCCCCC"/>
                  </a:outerShdw>
                </a:effectLst>
              </a14:hiddenEffects>
            </a:ext>
          </a:extLst>
        </p:spPr>
      </p:pic>
      <p:grpSp>
        <p:nvGrpSpPr>
          <p:cNvPr id="43" name="Group 42"/>
          <p:cNvGrpSpPr/>
          <p:nvPr/>
        </p:nvGrpSpPr>
        <p:grpSpPr>
          <a:xfrm>
            <a:off x="745145" y="1141798"/>
            <a:ext cx="6935816" cy="1577476"/>
            <a:chOff x="745144" y="1141797"/>
            <a:chExt cx="7985553" cy="1796635"/>
          </a:xfrm>
        </p:grpSpPr>
        <p:sp>
          <p:nvSpPr>
            <p:cNvPr id="36" name="Text Box 29"/>
            <p:cNvSpPr txBox="1">
              <a:spLocks noChangeArrowheads="1"/>
            </p:cNvSpPr>
            <p:nvPr/>
          </p:nvSpPr>
          <p:spPr bwMode="auto">
            <a:xfrm>
              <a:off x="745144" y="2507239"/>
              <a:ext cx="1636584" cy="3930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Miss Gotobed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Education Welfare Officer   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37" name="Text Box 30"/>
            <p:cNvSpPr txBox="1">
              <a:spLocks noChangeArrowheads="1"/>
            </p:cNvSpPr>
            <p:nvPr/>
          </p:nvSpPr>
          <p:spPr bwMode="auto">
            <a:xfrm>
              <a:off x="7099129" y="2485463"/>
              <a:ext cx="1631568" cy="45296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  Mrs O’Brien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Designated Senior Leader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(Safeguarding)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0" name="Text Box 33"/>
            <p:cNvSpPr txBox="1">
              <a:spLocks noChangeArrowheads="1"/>
            </p:cNvSpPr>
            <p:nvPr/>
          </p:nvSpPr>
          <p:spPr bwMode="auto">
            <a:xfrm>
              <a:off x="2947231" y="2473865"/>
              <a:ext cx="1582658" cy="3832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Mr Price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Assistant Principal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Behaviour</a:t>
              </a:r>
            </a:p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sp>
          <p:nvSpPr>
            <p:cNvPr id="41" name="Text Box 34"/>
            <p:cNvSpPr txBox="1">
              <a:spLocks noChangeArrowheads="1"/>
            </p:cNvSpPr>
            <p:nvPr/>
          </p:nvSpPr>
          <p:spPr bwMode="auto">
            <a:xfrm>
              <a:off x="4843025" y="2427927"/>
              <a:ext cx="1624043" cy="4195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 algn="in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  <p:txBody>
            <a:bodyPr vert="horz" wrap="square" lIns="36576" tIns="36576" rIns="36576" bIns="36576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Ms Kaiser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Designated Senior Leader </a:t>
              </a:r>
            </a:p>
            <a:p>
              <a:pPr marL="0" marR="0" lvl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GB" altLang="en-US" sz="1200" b="0" i="0" u="none" strike="noStrike" cap="none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latin typeface="Tahoma" panose="020B0604030504040204" pitchFamily="34" charset="0"/>
                </a:rPr>
                <a:t>(Safeguarding)</a:t>
              </a:r>
              <a:endParaRPr kumimoji="0" lang="en-US" altLang="en-US" sz="18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  <p:pic>
          <p:nvPicPr>
            <p:cNvPr id="5155" name="Picture 35" descr="116-E60DF7140B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723" t="6239" r="15361" b="36873"/>
            <a:stretch>
              <a:fillRect/>
            </a:stretch>
          </p:blipFill>
          <p:spPr bwMode="auto">
            <a:xfrm>
              <a:off x="7138006" y="1241596"/>
              <a:ext cx="1592691" cy="1201695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</p:pic>
        <p:pic>
          <p:nvPicPr>
            <p:cNvPr id="5156" name="Picture 36" descr="132-EFEDA3E4A2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614" t="5313" r="20027" b="41296"/>
            <a:stretch>
              <a:fillRect/>
            </a:stretch>
          </p:blipFill>
          <p:spPr bwMode="auto">
            <a:xfrm>
              <a:off x="2890207" y="1141797"/>
              <a:ext cx="1582658" cy="12635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</p:pic>
        <p:pic>
          <p:nvPicPr>
            <p:cNvPr id="5159" name="Picture 39" descr="61-F34D0C9496"/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62" t="3264" b="21899"/>
            <a:stretch>
              <a:fillRect/>
            </a:stretch>
          </p:blipFill>
          <p:spPr bwMode="auto">
            <a:xfrm>
              <a:off x="815254" y="1187165"/>
              <a:ext cx="1605232" cy="125377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</p:pic>
        <p:pic>
          <p:nvPicPr>
            <p:cNvPr id="5160" name="Picture 40" descr="84-D38A2FA4FF"/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57" r="6635" b="30856"/>
            <a:stretch>
              <a:fillRect/>
            </a:stretch>
          </p:blipFill>
          <p:spPr bwMode="auto">
            <a:xfrm>
              <a:off x="4901589" y="1141797"/>
              <a:ext cx="1595199" cy="126359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25400" algn="ctr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CCCCCC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753535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3412088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WIDER CURRICULUM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63633" y="1170086"/>
            <a:ext cx="9068614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Personal, Social &amp; Health Education (PSHE)</a:t>
            </a:r>
          </a:p>
          <a:p>
            <a:r>
              <a:rPr lang="en-GB" i="1" dirty="0" smtClean="0">
                <a:latin typeface="Arial" panose="020B0604020202020204" pitchFamily="34" charset="0"/>
                <a:cs typeface="Arial" panose="020B0604020202020204" pitchFamily="34" charset="0"/>
              </a:rPr>
              <a:t>This is taught through: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orm time activities,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ssemblies and 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Skills days</a:t>
            </a:r>
          </a:p>
          <a:p>
            <a:endParaRPr lang="en-GB" sz="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i="1" dirty="0" smtClean="0">
                <a:latin typeface="Arial" panose="020B0604020202020204" pitchFamily="34" charset="0"/>
                <a:cs typeface="Arial" panose="020B0604020202020204" pitchFamily="34" charset="0"/>
              </a:rPr>
              <a:t>The programme of study incorporates the following: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Diversity in our community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Enterprise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Fair trade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Healthy lifestyles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Moral decision making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Responsibility to the earth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SRE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Target setting 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Voting and democracy</a:t>
            </a:r>
          </a:p>
          <a:p>
            <a:pPr marL="800100" lvl="1" indent="-342900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Careers education</a:t>
            </a:r>
          </a:p>
          <a:p>
            <a:endParaRPr lang="en-GB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0085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255184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 curriculum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5"/>
          <a:srcRect l="11740" t="12785" r="9333" b="12772"/>
          <a:stretch/>
        </p:blipFill>
        <p:spPr>
          <a:xfrm>
            <a:off x="2787804" y="1159727"/>
            <a:ext cx="7270595" cy="4847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152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06664" y="825614"/>
            <a:ext cx="10116662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endParaRPr lang="en-GB" sz="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To give you an overview of the year 7 curriculum and how your child will be assessed.</a:t>
            </a:r>
          </a:p>
          <a:p>
            <a:pPr lvl="1" algn="just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To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equip you with information about how we will support your child to get the very best out of their education at Brampton Manor Academy.</a:t>
            </a:r>
          </a:p>
          <a:p>
            <a:pPr lvl="1" algn="just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To strengthen our partnership with you in order to enable your child to thrive and succeed here at Brampton Manor.</a:t>
            </a:r>
          </a:p>
          <a:p>
            <a:pPr lvl="1" algn="just"/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To deal with any questions/issues at this early stage of your child’s educational journey here at Brampton Manor.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/>
          </a:p>
          <a:p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180967" y="271617"/>
            <a:ext cx="4606186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MAIN AIMS OF THIS EVENING ARE: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896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255184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Wider curriculum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1415" y="812432"/>
            <a:ext cx="5415088" cy="4974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59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302434"/>
            <a:ext cx="5337707" cy="338554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sz="16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OUTSIDE OF THE CLASSROOM</a:t>
            </a:r>
            <a:endParaRPr lang="en-GB" sz="16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78033" y="1242029"/>
            <a:ext cx="9068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41638" y="1057364"/>
            <a:ext cx="8905009" cy="5009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87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303263"/>
            <a:ext cx="5122554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LEARNING OUTSIDE OF THE CLASSROOM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78033" y="1242029"/>
            <a:ext cx="906861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000" b="1" dirty="0" smtClean="0">
              <a:solidFill>
                <a:schemeClr val="accent5">
                  <a:lumMod val="75000"/>
                </a:schemeClr>
              </a:solidFill>
            </a:endParaRPr>
          </a:p>
          <a:p>
            <a:endParaRPr lang="en-GB" sz="20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9752" y="1069614"/>
            <a:ext cx="9584612" cy="502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641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3745575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SAFETY – TOP TIPS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39143" y="1242029"/>
            <a:ext cx="906861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Encourage the use of technology in public areas of the house</a:t>
            </a:r>
          </a:p>
          <a:p>
            <a:pPr algn="just"/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Games consoles have ‘</a:t>
            </a:r>
            <a:r>
              <a:rPr lang="en-GB" i="1" dirty="0" smtClean="0">
                <a:latin typeface="Arial" panose="020B0604020202020204" pitchFamily="34" charset="0"/>
                <a:cs typeface="Arial" panose="020B0604020202020204" pitchFamily="34" charset="0"/>
              </a:rPr>
              <a:t>parental controls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’ and be aware some games are over 18’s</a:t>
            </a:r>
          </a:p>
          <a:p>
            <a:pPr algn="just"/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Encourage your children not to: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Open emails from senders they don’t know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Share their personal information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Make friends with or accept friend requests from people they don’t know on social media</a:t>
            </a:r>
          </a:p>
          <a:p>
            <a:pPr lvl="1" algn="just"/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Talk openly to your children about the risks associated with the internet</a:t>
            </a:r>
          </a:p>
          <a:p>
            <a:pPr algn="just"/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Be aware of what photos/images they store in their phone – once out there, the whole world can see it!</a:t>
            </a:r>
          </a:p>
        </p:txBody>
      </p:sp>
      <p:grpSp>
        <p:nvGrpSpPr>
          <p:cNvPr id="10" name="Group 9"/>
          <p:cNvGrpSpPr/>
          <p:nvPr/>
        </p:nvGrpSpPr>
        <p:grpSpPr>
          <a:xfrm>
            <a:off x="9881754" y="623029"/>
            <a:ext cx="2108466" cy="5353309"/>
            <a:chOff x="0" y="0"/>
            <a:chExt cx="3178326" cy="6509599"/>
          </a:xfrm>
        </p:grpSpPr>
        <p:sp>
          <p:nvSpPr>
            <p:cNvPr id="11" name="Rectangle 10"/>
            <p:cNvSpPr/>
            <p:nvPr/>
          </p:nvSpPr>
          <p:spPr>
            <a:xfrm>
              <a:off x="2517260" y="6245413"/>
              <a:ext cx="263006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26</a:t>
              </a:r>
              <a:endParaRPr lang="en-GB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715045" y="6245413"/>
              <a:ext cx="65739" cy="264186"/>
            </a:xfrm>
            <a:prstGeom prst="rect">
              <a:avLst/>
            </a:prstGeom>
            <a:ln>
              <a:noFill/>
            </a:ln>
          </p:spPr>
          <p:txBody>
            <a:bodyPr vert="horz" lIns="0" tIns="0" rIns="0" bIns="0" rtlCol="0">
              <a:noAutofit/>
            </a:bodyPr>
            <a:lstStyle/>
            <a:p>
              <a:pPr>
                <a:lnSpc>
                  <a:spcPct val="107000"/>
                </a:lnSpc>
                <a:spcAft>
                  <a:spcPts val="800"/>
                </a:spcAft>
              </a:pPr>
              <a:r>
                <a:rPr lang="en-GB" sz="1400">
                  <a:solidFill>
                    <a:srgbClr val="000000"/>
                  </a:solidFill>
                  <a:effectLst/>
                  <a:latin typeface="Arial" panose="020B0604020202020204" pitchFamily="34" charset="0"/>
                  <a:ea typeface="Arial" panose="020B0604020202020204" pitchFamily="34" charset="0"/>
                  <a:cs typeface="Calibri" panose="020F0502020204030204" pitchFamily="34" charset="0"/>
                </a:rPr>
                <a:t> </a:t>
              </a:r>
              <a:endParaRPr lang="en-GB" sz="11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pic>
          <p:nvPicPr>
            <p:cNvPr id="16" name="Picture 15"/>
            <p:cNvPicPr/>
            <p:nvPr/>
          </p:nvPicPr>
          <p:blipFill>
            <a:blip r:embed="rId5"/>
            <a:stretch>
              <a:fillRect/>
            </a:stretch>
          </p:blipFill>
          <p:spPr>
            <a:xfrm>
              <a:off x="0" y="0"/>
              <a:ext cx="2776450" cy="3512127"/>
            </a:xfrm>
            <a:prstGeom prst="rect">
              <a:avLst/>
            </a:prstGeom>
          </p:spPr>
        </p:pic>
        <p:pic>
          <p:nvPicPr>
            <p:cNvPr id="17" name="Picture 16"/>
            <p:cNvPicPr/>
            <p:nvPr/>
          </p:nvPicPr>
          <p:blipFill>
            <a:blip r:embed="rId6"/>
            <a:stretch>
              <a:fillRect/>
            </a:stretch>
          </p:blipFill>
          <p:spPr>
            <a:xfrm>
              <a:off x="785552" y="2024149"/>
              <a:ext cx="1633451" cy="3217026"/>
            </a:xfrm>
            <a:prstGeom prst="rect">
              <a:avLst/>
            </a:prstGeom>
          </p:spPr>
        </p:pic>
        <p:pic>
          <p:nvPicPr>
            <p:cNvPr id="18" name="Picture 17"/>
            <p:cNvPicPr/>
            <p:nvPr/>
          </p:nvPicPr>
          <p:blipFill>
            <a:blip r:embed="rId7"/>
            <a:stretch>
              <a:fillRect/>
            </a:stretch>
          </p:blipFill>
          <p:spPr>
            <a:xfrm>
              <a:off x="371118" y="4116370"/>
              <a:ext cx="2807208" cy="17983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228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6209077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WE HELP STUDENTS TO STAY SAFE ONLINE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24142" y="1242029"/>
            <a:ext cx="964695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teach students about online safety in lessons, workshops and assemblies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teach students about how they can be socially responsible online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teach students about the risks and opportunities associated with online/social media activity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actively monitor our pupils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online activity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whilst they are using any of our computers and take appropriate action against students accessing or attempting to access prohibited sites and/or images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 smtClean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GB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GB" b="1" dirty="0">
              <a:solidFill>
                <a:schemeClr val="accent5">
                  <a:lumMod val="75000"/>
                </a:schemeClr>
              </a:solidFill>
            </a:endParaRPr>
          </a:p>
          <a:p>
            <a:pPr marL="342900" indent="-342900" algn="just">
              <a:buFont typeface="Wingdings" panose="05000000000000000000" pitchFamily="2" charset="2"/>
              <a:buChar char="v"/>
            </a:pPr>
            <a:endParaRPr lang="en-GB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480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4"/>
          <a:srcRect l="14166" t="14795" r="14649" b="5907"/>
          <a:stretch/>
        </p:blipFill>
        <p:spPr>
          <a:xfrm>
            <a:off x="2221832" y="686173"/>
            <a:ext cx="7844589" cy="491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114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271617"/>
            <a:ext cx="5124257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SCHOOL DAY AND CURRICULUM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237711" y="1176112"/>
            <a:ext cx="40675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SCHOOL DAY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There are 5 lessons each day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Each lesson is 1 hour long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8:15- 8:35     Registration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8:35- 9:35     Lesson 1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9:35-10:35    Lesson 2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10:35-10:55  Short Break (20 min)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10:55-11:55  Lesson 3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11:55-12:55  Lesson 4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12:55-1:35    Lunch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reak (40 min)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1:35-2:35      Lesson 5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422315" y="925354"/>
            <a:ext cx="5271247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YEAR 7 CURRICULUM SUBJECTS</a:t>
            </a: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Biology			1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Chemistry		1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Computing		1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English			4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French			3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Geography		1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History			2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Mathematics		3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Physics			1 </a:t>
            </a:r>
            <a:r>
              <a:rPr lang="en-GB" dirty="0" err="1" smtClean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Art and Design		1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Drama			1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Music			1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			2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hrs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Religious Studies		1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Technology		1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Food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Nutrition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		1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hr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CPSHE			Registration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  <a:endParaRPr lang="en-GB" dirty="0" smtClean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ight Brace 3"/>
          <p:cNvSpPr/>
          <p:nvPr/>
        </p:nvSpPr>
        <p:spPr>
          <a:xfrm>
            <a:off x="9767943" y="1355463"/>
            <a:ext cx="602428" cy="2280621"/>
          </a:xfrm>
          <a:prstGeom prst="rightBrace">
            <a:avLst>
              <a:gd name="adj1" fmla="val 8333"/>
              <a:gd name="adj2" fmla="val 50943"/>
            </a:avLst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10465882" y="2311107"/>
            <a:ext cx="1409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EBACC</a:t>
            </a:r>
            <a:endParaRPr lang="en-GB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1966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4" grpId="0" animBg="1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63848" y="325973"/>
            <a:ext cx="6527408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SUPPORT FOR LITERACY AND NUMERACY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0966" y="1003959"/>
            <a:ext cx="11630930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At the start of year 7, we identify students that are in need of extra literacy and/or numeracy support using data from KS2:</a:t>
            </a:r>
          </a:p>
          <a:p>
            <a:endParaRPr lang="en-GB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These students receive specific literacy and/or numeracy intervention and their progress is constantly monitored.</a:t>
            </a:r>
          </a:p>
          <a:p>
            <a:pPr lvl="1"/>
            <a:endParaRPr lang="en-GB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800100" lvl="1" indent="-342900">
              <a:buFont typeface="Wingdings" panose="05000000000000000000" pitchFamily="2" charset="2"/>
              <a:buChar char="q"/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Good literacy and numeracy skills underpins success across all subjects and in later life. Therefore, we ensure that: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Literacy and numeracy remain a key focus in ALL lessons for ALL students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We constantly assess the students literacy and numeracy skills</a:t>
            </a:r>
          </a:p>
          <a:p>
            <a:pPr marL="1257300" lvl="2" indent="-342900">
              <a:buFont typeface="Wingdings" panose="05000000000000000000" pitchFamily="2" charset="2"/>
              <a:buChar char="§"/>
            </a:pPr>
            <a:r>
              <a:rPr lang="en-GB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We provide specific and individualised support to address any needs</a:t>
            </a:r>
            <a:endParaRPr lang="en-GB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4861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9188945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ASSESSMENT OF LEARNING AND PROMOTING GOOD STUDENT PROGRESS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58453" y="1241478"/>
            <a:ext cx="1109314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 PROGRESS OF YOUR CHILD WILL BE ASSESSED REGULARLY IN THE FOLLOWING WAYS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Questioning in lessons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Homeworks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/Research work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Class discussions/Group work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End of topic tests</a:t>
            </a:r>
          </a:p>
          <a:p>
            <a:pPr algn="just"/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THERE WOULD ALSO THREE FORMAL ASSESSMENTS DURING THE YEAR AS FOLLOWS: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 1</a:t>
            </a:r>
          </a:p>
          <a:p>
            <a:pPr marL="1200150" lvl="2" indent="-28575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Week beginning Monday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28</a:t>
            </a:r>
            <a:r>
              <a:rPr lang="en-GB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November 2016 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 2</a:t>
            </a:r>
          </a:p>
          <a:p>
            <a:pPr marL="1200150" lvl="2" indent="-285750" algn="just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beginning Monday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13</a:t>
            </a:r>
            <a:r>
              <a:rPr lang="en-GB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March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2017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Term 3</a:t>
            </a:r>
          </a:p>
          <a:p>
            <a:pPr marL="1200150" lvl="2" indent="-285750" algn="just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Week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beginning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Tuesday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6</a:t>
            </a:r>
            <a:r>
              <a:rPr lang="en-GB" baseline="30000" dirty="0"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June 2017 </a:t>
            </a:r>
          </a:p>
          <a:p>
            <a:pPr algn="just"/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REPORTING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will report to you termly on the progress and achievement of your child.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will also invite you to Parents’ evenings to discuss your child’s progress.</a:t>
            </a:r>
          </a:p>
        </p:txBody>
      </p:sp>
    </p:spTree>
    <p:extLst>
      <p:ext uri="{BB962C8B-B14F-4D97-AF65-F5344CB8AC3E}">
        <p14:creationId xmlns:p14="http://schemas.microsoft.com/office/powerpoint/2010/main" val="3902505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3949970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  ATTENDANCE MATTERS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0966" y="1138182"/>
            <a:ext cx="11329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There is a strong correlation between high attendance and good achievement. </a:t>
            </a:r>
          </a:p>
          <a:p>
            <a:endParaRPr lang="en-GB" b="1" dirty="0" smtClean="0">
              <a:solidFill>
                <a:schemeClr val="accent5">
                  <a:lumMod val="75000"/>
                </a:schemeClr>
              </a:solidFill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3535" y="1722957"/>
            <a:ext cx="6574954" cy="407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69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379936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 ATTENDANCE MATTERS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68144" y="1947891"/>
            <a:ext cx="10602363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Period 1: Introduction to a new topic in English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Period 2: Explanation of a new concept in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Maths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 algn="just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Period 3: An important experiment in Science on which your later work is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based</a:t>
            </a:r>
          </a:p>
          <a:p>
            <a:pPr marL="285750" lvl="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Period 4: 12-20 new words/phrases in a foreign language plus a grammatical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concept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 algn="just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Period 5: A demo in food preparation showing what you  are expected to do in the next lesson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151144" y="4266754"/>
            <a:ext cx="1017383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74555" y="1317961"/>
            <a:ext cx="9066487" cy="369332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lvl="0"/>
            <a:r>
              <a:rPr lang="en-GB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“It’s only one day” 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But on that </a:t>
            </a:r>
            <a:r>
              <a:rPr lang="en-GB" b="1" i="1" dirty="0" smtClean="0">
                <a:latin typeface="Arial" panose="020B0604020202020204" pitchFamily="34" charset="0"/>
                <a:cs typeface="Arial" panose="020B0604020202020204" pitchFamily="34" charset="0"/>
              </a:rPr>
              <a:t>one</a:t>
            </a: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 day you might miss</a:t>
            </a:r>
            <a:r>
              <a:rPr lang="en-GB" b="1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  <a:endParaRPr lang="en-GB" b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325014" y="611088"/>
            <a:ext cx="6096000" cy="523220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>
            <a:spAutoFit/>
          </a:bodyPr>
          <a:lstStyle/>
          <a:p>
            <a:pPr lvl="0" algn="ctr"/>
            <a:r>
              <a:rPr lang="en-GB" sz="2800" b="1" i="1" dirty="0" smtClean="0">
                <a:solidFill>
                  <a:schemeClr val="bg1"/>
                </a:solidFill>
              </a:rPr>
              <a:t>“It’s only one day”</a:t>
            </a:r>
            <a:endParaRPr lang="en-GB" sz="2800" b="1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823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5" grpId="0"/>
      <p:bldP spid="1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5" y="688032"/>
            <a:ext cx="696211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TO DO IF YOUR CHILD IS ABSENT FROM SCHOOL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37711" y="1200524"/>
            <a:ext cx="10543550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If you child is absent for a day, you must inform the school in the following way: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Call the school on 020 7540 0500, choose option 1 and leave a message clearly stating your child's name and form group, along with the reasons for absence.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914400" lvl="1" indent="-457200" algn="just">
              <a:buFont typeface="Wingdings" panose="05000000000000000000" pitchFamily="2" charset="2"/>
              <a:buChar char="§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Email the school using the email: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  <a:hlinkClick r:id="rId5"/>
              </a:rPr>
              <a:t>info@bramptonmanor.org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and leaving the information as above. </a:t>
            </a:r>
          </a:p>
          <a:p>
            <a:pPr marL="742950" lvl="1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We follow-up on all unauthorised absences and will convene multi-agency meetings in the most serious cases. Persistent absences will not be tolerated.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Ensure that your child catches up on all work missed, including any homework. This may require your child to attend after-school/lunch-time catch-up classes.</a:t>
            </a:r>
          </a:p>
          <a:p>
            <a:pPr marL="285750" indent="-285750" algn="just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 algn="just">
              <a:buFont typeface="Wingdings" panose="05000000000000000000" pitchFamily="2" charset="2"/>
              <a:buChar char="q"/>
            </a:pPr>
            <a:r>
              <a:rPr lang="en-GB" b="1" dirty="0" smtClean="0">
                <a:latin typeface="Arial" panose="020B0604020202020204" pitchFamily="34" charset="0"/>
                <a:cs typeface="Arial" panose="020B0604020202020204" pitchFamily="34" charset="0"/>
              </a:rPr>
              <a:t>PLEASE DO NOT BOOK HOLIDAYS DURING TERM-TIME.</a:t>
            </a:r>
          </a:p>
          <a:p>
            <a:pPr lvl="0"/>
            <a:r>
              <a:rPr lang="en-GB" sz="2800" b="1" dirty="0">
                <a:solidFill>
                  <a:srgbClr val="4472C4">
                    <a:lumMod val="75000"/>
                  </a:srgbClr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513661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>
          <a:xfrm>
            <a:off x="2257168" y="6096000"/>
            <a:ext cx="8913340" cy="49426"/>
          </a:xfrm>
          <a:prstGeom prst="line">
            <a:avLst/>
          </a:prstGeom>
        </p:spPr>
        <p:style>
          <a:lnRef idx="3">
            <a:schemeClr val="accent5"/>
          </a:lnRef>
          <a:fillRef idx="0">
            <a:schemeClr val="accent5"/>
          </a:fillRef>
          <a:effectRef idx="2">
            <a:schemeClr val="accent5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b="38279"/>
          <a:stretch/>
        </p:blipFill>
        <p:spPr>
          <a:xfrm>
            <a:off x="90617" y="5601729"/>
            <a:ext cx="1487416" cy="108739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80966" y="6586150"/>
            <a:ext cx="38717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GB" dirty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671" y="6672056"/>
            <a:ext cx="384081" cy="371888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539048" y="6330091"/>
            <a:ext cx="4388383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Success through effort and determination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80966" y="688032"/>
            <a:ext cx="4261942" cy="369332"/>
          </a:xfrm>
          <a:prstGeom prst="rect">
            <a:avLst/>
          </a:prstGeom>
          <a:solidFill>
            <a:schemeClr val="accent5">
              <a:lumMod val="7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GOOD PUNCTUALITY MATTERS</a:t>
            </a:r>
            <a:endParaRPr lang="en-GB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237711" y="1351881"/>
            <a:ext cx="10543550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lvl="0" indent="-45720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Good punctuality is essential to do well in school and later life</a:t>
            </a:r>
          </a:p>
          <a:p>
            <a:pPr marL="285750" lvl="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Poor punctuality goes on their record and stays there </a:t>
            </a: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Wingdings" panose="05000000000000000000" pitchFamily="2" charset="2"/>
              <a:buChar char="q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Your child will always have to make up the misses time after 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school</a:t>
            </a:r>
          </a:p>
          <a:p>
            <a:pPr lvl="0"/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lvl="0" indent="-285750">
              <a:buFont typeface="Wingdings" panose="05000000000000000000" pitchFamily="2" charset="2"/>
              <a:buChar char="q"/>
            </a:pP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  Sanctions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for poor punctuality: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First late			Ten minutes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Second late 		One hour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Third late			Two hours</a:t>
            </a:r>
          </a:p>
          <a:p>
            <a:pPr marL="742950" lvl="1" indent="-285750">
              <a:buFont typeface="Wingdings" panose="05000000000000000000" pitchFamily="2" charset="2"/>
              <a:buChar char="§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Every late after this		Saturday detention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GB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0" indent="-457200">
              <a:buFont typeface="Arial" panose="020B0604020202020204" pitchFamily="34" charset="0"/>
              <a:buChar char="•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787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2030</TotalTime>
  <Words>1806</Words>
  <Application>Microsoft Office PowerPoint</Application>
  <PresentationFormat>Widescreen</PresentationFormat>
  <Paragraphs>349</Paragraphs>
  <Slides>25</Slides>
  <Notes>24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Calibri Light</vt:lpstr>
      <vt:lpstr>Tahoma</vt:lpstr>
      <vt:lpstr>Wingdings</vt:lpstr>
      <vt:lpstr>Office Theme</vt:lpstr>
      <vt:lpstr>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RM Education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Miss T. KAISER</dc:creator>
  <cp:lastModifiedBy>Miss K. LAM</cp:lastModifiedBy>
  <cp:revision>106</cp:revision>
  <dcterms:created xsi:type="dcterms:W3CDTF">2016-09-14T12:56:38Z</dcterms:created>
  <dcterms:modified xsi:type="dcterms:W3CDTF">2017-02-01T11:41:18Z</dcterms:modified>
</cp:coreProperties>
</file>

<file path=docProps/thumbnail.jpeg>
</file>